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6"/>
  </p:notesMasterIdLst>
  <p:sldIdLst>
    <p:sldId id="257" r:id="rId2"/>
    <p:sldId id="261" r:id="rId3"/>
    <p:sldId id="259" r:id="rId4"/>
    <p:sldId id="262" r:id="rId5"/>
    <p:sldId id="265" r:id="rId6"/>
    <p:sldId id="268" r:id="rId7"/>
    <p:sldId id="276" r:id="rId8"/>
    <p:sldId id="271" r:id="rId9"/>
    <p:sldId id="272" r:id="rId10"/>
    <p:sldId id="282" r:id="rId11"/>
    <p:sldId id="279" r:id="rId12"/>
    <p:sldId id="280" r:id="rId13"/>
    <p:sldId id="281" r:id="rId14"/>
    <p:sldId id="288" r:id="rId15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701" autoAdjust="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AF3D8-D5AE-477F-BC94-45E1BE380457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B1B5A-9CFA-42CE-8409-B4042A4653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B1B5A-9CFA-42CE-8409-B4042A465345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921C34-569C-4C5A-888F-E14FA6217170}" type="datetimeFigureOut">
              <a:rPr lang="pl-PL" smtClean="0"/>
              <a:pPr/>
              <a:t>25.10.2023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35D84D2-EDD7-4E37-99F9-081E1DCC569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0648"/>
            <a:ext cx="2218463" cy="945619"/>
          </a:xfrm>
        </p:spPr>
      </p:pic>
      <p:sp>
        <p:nvSpPr>
          <p:cNvPr id="9" name="Tytuł 1"/>
          <p:cNvSpPr txBox="1">
            <a:spLocks/>
          </p:cNvSpPr>
          <p:nvPr/>
        </p:nvSpPr>
        <p:spPr>
          <a:xfrm>
            <a:off x="323528" y="2348880"/>
            <a:ext cx="864096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5400" b="1" dirty="0">
                <a:latin typeface="+mn-lt"/>
              </a:rPr>
              <a:t>Krajowy Fundusz Szkoleniowy</a:t>
            </a:r>
          </a:p>
        </p:txBody>
      </p:sp>
    </p:spTree>
    <p:extLst>
      <p:ext uri="{BB962C8B-B14F-4D97-AF65-F5344CB8AC3E}">
        <p14:creationId xmlns:p14="http://schemas.microsoft.com/office/powerpoint/2010/main" val="599388201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611560" y="1196752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Limit środków finansowych na kształcenie ustawiczne pracowników i pracodawców w PUP w Golubiu-Dobrzyniu na rok 2023 został wyczerpany.</a:t>
            </a:r>
          </a:p>
          <a:p>
            <a:pPr algn="ctr"/>
            <a:endParaRPr lang="pl-PL" sz="2000" b="1" dirty="0"/>
          </a:p>
          <a:p>
            <a:r>
              <a:rPr lang="pl-PL" sz="2000" b="1" dirty="0"/>
              <a:t>Limit podstawowy - na 2023 rok przyznano środki w wysokości 243 900,00 zł</a:t>
            </a:r>
          </a:p>
          <a:p>
            <a:endParaRPr lang="pl-PL" sz="2000" b="1" dirty="0"/>
          </a:p>
          <a:p>
            <a:r>
              <a:rPr lang="pl-PL" sz="2000" b="1" dirty="0"/>
              <a:t>Rezerwa - na 2023 rok przyznano środki w wysokości</a:t>
            </a:r>
          </a:p>
          <a:p>
            <a:r>
              <a:rPr lang="pl-PL" sz="2000" b="1" dirty="0"/>
              <a:t> 70 000,00 zł</a:t>
            </a:r>
          </a:p>
          <a:p>
            <a:endParaRPr lang="pl-PL" sz="2000" b="1" dirty="0"/>
          </a:p>
          <a:p>
            <a:pPr algn="ctr"/>
            <a:r>
              <a:rPr lang="pl-PL" sz="2000" b="1" dirty="0"/>
              <a:t>Każdego roku Minister Rodziny i Polityki Społecznej  w porozumieniu z Radą Rynku Pracy określa nowe priorytety zarówno dla limitu podstawowego jak i rezerwy.</a:t>
            </a: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>
              <a:solidFill>
                <a:srgbClr val="FF0000"/>
              </a:solidFill>
            </a:endParaRPr>
          </a:p>
          <a:p>
            <a:endParaRPr lang="pl-PL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683568" y="1958054"/>
            <a:ext cx="8280920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pl-PL" sz="2000" b="1" dirty="0">
              <a:solidFill>
                <a:srgbClr val="FF0000"/>
              </a:solidFill>
            </a:endParaRP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pPr algn="ctr"/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b="1" dirty="0"/>
          </a:p>
          <a:p>
            <a:endParaRPr lang="pl-PL" sz="2000" b="1" dirty="0"/>
          </a:p>
          <a:p>
            <a:pPr lvl="1"/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683568" y="1124744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PRIORYTETY WYDATKOWANIA ŚRODKÓW KFS NA 2023 ROK</a:t>
            </a:r>
          </a:p>
          <a:p>
            <a:pPr algn="ctr"/>
            <a:endParaRPr lang="pl-PL" b="1" dirty="0"/>
          </a:p>
          <a:p>
            <a:r>
              <a:rPr lang="pl-PL" b="1" dirty="0"/>
              <a:t>Priorytety  Ministra Rodziny i Polityki Społecznej- limit podstawowy:</a:t>
            </a:r>
          </a:p>
          <a:p>
            <a:endParaRPr lang="pl-PL" b="1" dirty="0"/>
          </a:p>
          <a:p>
            <a:pPr marL="457200" indent="-457200">
              <a:buAutoNum type="arabicParenR"/>
            </a:pPr>
            <a:r>
              <a:rPr lang="pl-PL" dirty="0"/>
              <a:t>Wsparcie kształcenia ustawicznego skierowane do pracodawców zatrudniających cudzoziemców.</a:t>
            </a:r>
          </a:p>
          <a:p>
            <a:pPr marL="457200" indent="-457200">
              <a:buAutoNum type="arabicParenR"/>
            </a:pPr>
            <a:r>
              <a:rPr lang="pl-PL" dirty="0"/>
              <a:t>Wsparcie kształcenia ustawicznego w związku z zastosowaniem w firmach nowych procesów, technologii i narzędzi pracy.</a:t>
            </a:r>
          </a:p>
          <a:p>
            <a:pPr marL="457200" indent="-457200">
              <a:buAutoNum type="arabicParenR"/>
            </a:pPr>
            <a:r>
              <a:rPr lang="pl-PL" dirty="0"/>
              <a:t>Wsparcie zawodowego kształcenia ustawicznego w zidentyfikowanych w danym powiecie lub województwie zawodach deficytowych.</a:t>
            </a:r>
          </a:p>
          <a:p>
            <a:pPr marL="457200" indent="-457200">
              <a:buAutoNum type="arabicParenR"/>
            </a:pPr>
            <a:r>
              <a:rPr lang="pl-PL" dirty="0"/>
              <a:t>Wsparcie kształcenia ustawicznego dla nowozatrudnionych osób (lub osób, którym zmieniono zakres obowiązków) powyżej 50 roku życia.</a:t>
            </a:r>
          </a:p>
          <a:p>
            <a:pPr marL="457200" indent="-457200">
              <a:buFontTx/>
              <a:buAutoNum type="arabicParenR"/>
            </a:pPr>
            <a:r>
              <a:rPr lang="pl-PL" dirty="0"/>
              <a:t>Wsparcie kształcenia ustawicznego osób powracających na rynek pracy po przerwie związanej ze sprawowaniem opieki nad dzieckiem oraz osób będących członkami rodzin wielodzietnych.</a:t>
            </a:r>
          </a:p>
          <a:p>
            <a:pPr marL="457200" indent="-4572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683568" y="1958054"/>
            <a:ext cx="8280920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pl-PL" sz="2000" b="1" dirty="0">
              <a:solidFill>
                <a:srgbClr val="FF0000"/>
              </a:solidFill>
            </a:endParaRP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pPr algn="ctr"/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b="1" dirty="0"/>
          </a:p>
          <a:p>
            <a:endParaRPr lang="pl-PL" sz="2000" b="1" dirty="0"/>
          </a:p>
          <a:p>
            <a:pPr lvl="1"/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683568" y="112474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PRIORYTETY WYDATKOWANIA ŚRODKÓW KFS NA 2023 ROK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Priorytety  Ministra Rodziny i Polityki Społecznej- limit podstawowy (c.d.):</a:t>
            </a:r>
          </a:p>
          <a:p>
            <a:endParaRPr lang="pl-PL" dirty="0"/>
          </a:p>
          <a:p>
            <a:r>
              <a:rPr lang="pl-PL" dirty="0"/>
              <a:t>6)  Wsparcie kształcenia ustawicznego osób poniżej 30 roku życia w zakresie umiejętności cyfrowych oraz umiejętności związanych z branżą energetyczną i gospodarką odpadami.</a:t>
            </a:r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marL="457200" indent="-457200"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683568" y="1958054"/>
            <a:ext cx="8280920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pl-PL" sz="2000" b="1" dirty="0">
              <a:solidFill>
                <a:srgbClr val="FF0000"/>
              </a:solidFill>
            </a:endParaRP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pPr algn="ctr"/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b="1" dirty="0"/>
          </a:p>
          <a:p>
            <a:endParaRPr lang="pl-PL" sz="2000" b="1" dirty="0"/>
          </a:p>
          <a:p>
            <a:pPr lvl="1"/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683568" y="1124744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PRIORYTETY WYDATKOWANIA ŚRODKÓW KFS w  2023 roku</a:t>
            </a:r>
          </a:p>
          <a:p>
            <a:pPr algn="ctr"/>
            <a:endParaRPr lang="pl-PL" b="1" dirty="0"/>
          </a:p>
          <a:p>
            <a:r>
              <a:rPr lang="pl-PL" b="1" dirty="0"/>
              <a:t>Priorytety Rady Rynku - </a:t>
            </a:r>
            <a:r>
              <a:rPr lang="pl-PL" b="1" u="sng" dirty="0"/>
              <a:t>rezerwa KFS: </a:t>
            </a:r>
          </a:p>
          <a:p>
            <a:endParaRPr lang="pl-PL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indent="-342900">
              <a:buAutoNum type="alphaUcPeriod"/>
            </a:pPr>
            <a:r>
              <a:rPr lang="pl-PL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Wsparcie kształcenia ustawicznego pracowników Centrów Integracji   </a:t>
            </a:r>
          </a:p>
          <a:p>
            <a:r>
              <a:rPr lang="pl-PL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     Społecznej, Klubów Integracji Społecznej, Warsztatów Terapii   </a:t>
            </a:r>
          </a:p>
          <a:p>
            <a:r>
              <a:rPr lang="pl-PL" dirty="0">
                <a:latin typeface="Georgia" panose="02040502050405020303" pitchFamily="18" charset="0"/>
                <a:ea typeface="Calibri" panose="020F0502020204030204" pitchFamily="34" charset="0"/>
              </a:rPr>
              <a:t>      </a:t>
            </a:r>
            <a:r>
              <a:rPr lang="pl-PL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Zajęciowej, Zakładów Aktywności Zawodowej, członków lub </a:t>
            </a:r>
          </a:p>
          <a:p>
            <a:r>
              <a:rPr lang="pl-PL" dirty="0">
                <a:latin typeface="Georgia" panose="02040502050405020303" pitchFamily="18" charset="0"/>
                <a:ea typeface="Calibri" panose="020F0502020204030204" pitchFamily="34" charset="0"/>
              </a:rPr>
              <a:t>      </a:t>
            </a:r>
            <a:r>
              <a:rPr lang="pl-PL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pracowników spółdzielni socjalnych oraz pracowników zatrudnionych </a:t>
            </a:r>
          </a:p>
          <a:p>
            <a:r>
              <a:rPr lang="pl-PL" dirty="0">
                <a:latin typeface="Georgia" panose="02040502050405020303" pitchFamily="18" charset="0"/>
                <a:ea typeface="Calibri" panose="020F0502020204030204" pitchFamily="34" charset="0"/>
              </a:rPr>
              <a:t>      </a:t>
            </a:r>
            <a:r>
              <a:rPr lang="pl-PL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 podmiotach posiadających status przedsiębiorstwa społecznego </a:t>
            </a:r>
          </a:p>
          <a:p>
            <a:r>
              <a:rPr lang="pl-PL" dirty="0">
                <a:latin typeface="Georgia" panose="02040502050405020303" pitchFamily="18" charset="0"/>
                <a:ea typeface="Calibri" panose="020F0502020204030204" pitchFamily="34" charset="0"/>
              </a:rPr>
              <a:t>      </a:t>
            </a:r>
            <a:r>
              <a:rPr lang="pl-PL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wskazanych na liście/rejestrze przedsiębiorstw społecznych </a:t>
            </a:r>
          </a:p>
          <a:p>
            <a:r>
              <a:rPr lang="pl-PL" dirty="0">
                <a:latin typeface="Georgia" panose="02040502050405020303" pitchFamily="18" charset="0"/>
                <a:ea typeface="Calibri" panose="020F0502020204030204" pitchFamily="34" charset="0"/>
              </a:rPr>
              <a:t>      </a:t>
            </a:r>
            <a:r>
              <a:rPr lang="pl-PL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prowadzonym przez </a:t>
            </a:r>
            <a:r>
              <a:rPr lang="pl-PL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MRiPS</a:t>
            </a:r>
            <a:r>
              <a:rPr lang="pl-PL" sz="180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>
              <a:buAutoNum type="alphaUcPeriod" startAt="2"/>
            </a:pPr>
            <a:r>
              <a:rPr lang="pl-PL" dirty="0"/>
              <a:t>Wsparcie kształcenia ustawicznego osób z orzeczonym stopniem </a:t>
            </a:r>
          </a:p>
          <a:p>
            <a:r>
              <a:rPr lang="pl-PL" dirty="0"/>
              <a:t>      niepełnosprawności.</a:t>
            </a:r>
          </a:p>
          <a:p>
            <a:r>
              <a:rPr lang="pl-PL" dirty="0"/>
              <a:t>C.  Wsparcie kształcenia ustawicznego w obszarach/branżach  </a:t>
            </a:r>
          </a:p>
          <a:p>
            <a:r>
              <a:rPr lang="pl-PL" dirty="0"/>
              <a:t>      kluczowych dla rozwoju powiatu/województwa wskazanych w  </a:t>
            </a:r>
          </a:p>
          <a:p>
            <a:r>
              <a:rPr lang="pl-PL" dirty="0"/>
              <a:t>      dokumentach strategicznych/planach rozwoju.</a:t>
            </a:r>
          </a:p>
          <a:p>
            <a:endParaRPr lang="pl-PL" b="1" dirty="0"/>
          </a:p>
          <a:p>
            <a:pPr algn="ctr"/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683568" y="1958054"/>
            <a:ext cx="8280920" cy="378565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pl-PL" sz="2000" b="1" dirty="0">
              <a:solidFill>
                <a:srgbClr val="FF0000"/>
              </a:solidFill>
            </a:endParaRP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pPr algn="ctr"/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b="1" dirty="0"/>
          </a:p>
          <a:p>
            <a:endParaRPr lang="pl-PL" sz="2000" b="1" dirty="0"/>
          </a:p>
          <a:p>
            <a:pPr lvl="1"/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683568" y="112474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PRIORYTETY WYDATKOWANIA ŚRODKÓW KFS w  2023 roku</a:t>
            </a:r>
          </a:p>
          <a:p>
            <a:pPr algn="ctr"/>
            <a:endParaRPr lang="pl-PL" b="1" dirty="0"/>
          </a:p>
          <a:p>
            <a:r>
              <a:rPr lang="pl-PL" b="1" dirty="0"/>
              <a:t>Priorytety Rady Rynku - </a:t>
            </a:r>
            <a:r>
              <a:rPr lang="pl-PL" b="1" u="sng" dirty="0"/>
              <a:t>rezerwa KFS (c.d.): </a:t>
            </a:r>
          </a:p>
          <a:p>
            <a:endParaRPr lang="pl-PL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r>
              <a:rPr lang="pl-PL" dirty="0"/>
              <a:t>D.  Wsparcie kształcenia ustawicznego instruktorów praktycznej nauki    </a:t>
            </a:r>
          </a:p>
          <a:p>
            <a:r>
              <a:rPr lang="pl-PL" dirty="0"/>
              <a:t>      zawodu bądź osób mających zamiar podjęcia się tego zajęcia,  </a:t>
            </a:r>
          </a:p>
          <a:p>
            <a:r>
              <a:rPr lang="pl-PL" dirty="0"/>
              <a:t>      opiekunów praktyk zawodowych i opiekunów stażu uczniowskiego </a:t>
            </a:r>
          </a:p>
          <a:p>
            <a:r>
              <a:rPr lang="pl-PL" dirty="0"/>
              <a:t>      oraz szkoleń branżowych dla nauczycieli kształcenia zawodowego.</a:t>
            </a:r>
          </a:p>
          <a:p>
            <a:pPr marL="342900" indent="-342900">
              <a:buAutoNum type="alphaUcPeriod" startAt="5"/>
            </a:pPr>
            <a:r>
              <a:rPr lang="pl-PL" dirty="0"/>
              <a:t>Wsparcie kształcenia ustawicznego osób, które mogą udokumentować wykonywanie przez co najmniej 15 lat prac w szczególnych warunkach lub o szczególnym charakterze, a którym nie przysługuje prawo do emerytury pomostowej.</a:t>
            </a:r>
          </a:p>
          <a:p>
            <a:endParaRPr lang="pl-PL" b="1" dirty="0"/>
          </a:p>
          <a:p>
            <a:pPr algn="ctr"/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139308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275" y="116632"/>
            <a:ext cx="1689338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179512" y="1052736"/>
            <a:ext cx="8785101" cy="4968552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just" eaLnBrk="0" hangingPunct="0">
              <a:lnSpc>
                <a:spcPct val="150000"/>
              </a:lnSpc>
            </a:pPr>
            <a:r>
              <a:rPr lang="pl-PL" sz="2400" b="1" dirty="0"/>
              <a:t>Co to jest KFS?</a:t>
            </a:r>
          </a:p>
          <a:p>
            <a:pPr algn="just" eaLnBrk="0" hangingPunct="0"/>
            <a:r>
              <a:rPr lang="pl-PL" sz="2400" dirty="0"/>
              <a:t>	</a:t>
            </a:r>
            <a:r>
              <a:rPr lang="pl-PL" sz="2000" dirty="0"/>
              <a:t>Krajowy Fundusz Szkoleniowy to wydzielona część (ok. 2%) 	Funduszu Pracy – utworzony z myślą o wsparciu kształcenia    </a:t>
            </a:r>
          </a:p>
          <a:p>
            <a:pPr algn="just" eaLnBrk="0" hangingPunct="0"/>
            <a:r>
              <a:rPr lang="pl-PL" sz="2000" dirty="0"/>
              <a:t>               ustawicznego pracodawców oraz pracowników.</a:t>
            </a:r>
          </a:p>
          <a:p>
            <a:pPr algn="just" eaLnBrk="0" hangingPunct="0"/>
            <a:endParaRPr lang="pl-PL" sz="2000" dirty="0"/>
          </a:p>
          <a:p>
            <a:pPr algn="just" eaLnBrk="0" hangingPunct="0"/>
            <a:endParaRPr lang="pl-PL" sz="2000" dirty="0"/>
          </a:p>
          <a:p>
            <a:pPr algn="just" eaLnBrk="0" hangingPunct="0"/>
            <a:r>
              <a:rPr lang="pl-PL" sz="2400" b="1" dirty="0"/>
              <a:t>Po co jest utworzony KFS?</a:t>
            </a:r>
          </a:p>
          <a:p>
            <a:pPr algn="just" eaLnBrk="0" hangingPunct="0"/>
            <a:r>
              <a:rPr lang="pl-PL" sz="2400" b="1" dirty="0"/>
              <a:t>	</a:t>
            </a:r>
            <a:r>
              <a:rPr lang="pl-PL" sz="2000" dirty="0"/>
              <a:t>Aby zapobiegać utracie zatrudnienia przez osoby pracujące z 	powodu kompetencji nieadekwatnych do wymagań zmieniającej 	się gospodarki.</a:t>
            </a:r>
            <a:endParaRPr lang="pl-PL" sz="2400" b="1" dirty="0"/>
          </a:p>
          <a:p>
            <a:pPr algn="just" eaLnBrk="0" hangingPunct="0">
              <a:lnSpc>
                <a:spcPct val="150000"/>
              </a:lnSpc>
            </a:pPr>
            <a:endParaRPr lang="pl-PL" altLang="pl-PL" sz="2000" dirty="0">
              <a:cs typeface="Times New Roman" pitchFamily="18" charset="0"/>
            </a:endParaRPr>
          </a:p>
        </p:txBody>
      </p:sp>
      <p:sp>
        <p:nvSpPr>
          <p:cNvPr id="9" name="Strzałka w prawo 8"/>
          <p:cNvSpPr/>
          <p:nvPr/>
        </p:nvSpPr>
        <p:spPr>
          <a:xfrm>
            <a:off x="683568" y="228613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683568" y="422108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556304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484784"/>
            <a:ext cx="8740403" cy="4104456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447686" y="1556792"/>
            <a:ext cx="822877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Kto może wystąpić o przedmiotowe dofinansowanie?</a:t>
            </a:r>
          </a:p>
          <a:p>
            <a:endParaRPr lang="pl-PL" sz="2400" b="1" dirty="0"/>
          </a:p>
          <a:p>
            <a:pPr algn="just"/>
            <a:r>
              <a:rPr lang="pl-PL" sz="2400" b="1" dirty="0"/>
              <a:t>	</a:t>
            </a:r>
            <a:r>
              <a:rPr lang="pl-PL" sz="2000" dirty="0"/>
              <a:t>Każdy pracodawca, który zatrudnia co najmniej  1 pracownika. Nie ma znaczenia, na jaki rodzaj umowy o pracę oraz w jakim wymiarze czasu pracy zatrudnieni są pracownicy korzystający ze wsparcia.</a:t>
            </a:r>
          </a:p>
          <a:p>
            <a:pPr algn="just"/>
            <a:endParaRPr lang="pl-PL" sz="2000" dirty="0"/>
          </a:p>
          <a:p>
            <a:endParaRPr lang="pl-PL" sz="2000" b="1" dirty="0"/>
          </a:p>
          <a:p>
            <a:pPr algn="just"/>
            <a:r>
              <a:rPr lang="pl-PL" sz="2000" dirty="0"/>
              <a:t>	Pracodawca może sam skorzystać z KFS na takich samych zasadach jak jego pracownicy (o ile zatrudnia co najmniej 1 pracownika).</a:t>
            </a:r>
            <a:endParaRPr lang="pl-PL" sz="2400" dirty="0"/>
          </a:p>
        </p:txBody>
      </p:sp>
      <p:sp>
        <p:nvSpPr>
          <p:cNvPr id="18" name="Strzałka w prawo 17"/>
          <p:cNvSpPr/>
          <p:nvPr/>
        </p:nvSpPr>
        <p:spPr>
          <a:xfrm>
            <a:off x="611560" y="278092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 w prawo 18"/>
          <p:cNvSpPr/>
          <p:nvPr/>
        </p:nvSpPr>
        <p:spPr>
          <a:xfrm>
            <a:off x="611560" y="436510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0690538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273868" y="1124744"/>
            <a:ext cx="8641085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pl-PL" sz="2400" b="1" dirty="0"/>
              <a:t>Na co pracodawca może przeznaczyć środki z KFS</a:t>
            </a:r>
          </a:p>
          <a:p>
            <a:pPr marL="342900" indent="-342900" algn="ctr">
              <a:lnSpc>
                <a:spcPct val="150000"/>
              </a:lnSpc>
            </a:pPr>
            <a:endParaRPr lang="pl-PL" sz="1500" b="1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pl-PL" sz="2000" b="1" dirty="0"/>
              <a:t>kursy i studia podyplomowe </a:t>
            </a:r>
            <a:r>
              <a:rPr lang="pl-PL" sz="2000" dirty="0"/>
              <a:t>realizowane z inicjatywy pracodawcy lub za  jego zgodą;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l-PL" sz="2000" b="1" dirty="0"/>
              <a:t>egzaminy</a:t>
            </a:r>
            <a:r>
              <a:rPr lang="pl-PL" sz="2000" dirty="0"/>
              <a:t> umożliwiające uzyskanie dokumentów potwierdzających nabycie umiejętności, kwalifikacji lub uprawnień zawodowych;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l-PL" sz="2000" b="1" dirty="0"/>
              <a:t>badania lekarskie i psychologiczne </a:t>
            </a:r>
            <a:r>
              <a:rPr lang="pl-PL" sz="2000" dirty="0"/>
              <a:t>wymagane do podjęcia kształcenia lub pracy zawodowej po ukończonym kształceniu;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l-PL" sz="2000" b="1" dirty="0"/>
              <a:t>ubezpieczenie od NNW </a:t>
            </a:r>
            <a:r>
              <a:rPr lang="pl-PL" sz="2000" dirty="0"/>
              <a:t>w związku z podjętym kształceniem;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l-PL" sz="2000" dirty="0"/>
              <a:t>określenie potrzeb pracodawcy w zakresie kształcenia ustawicznego w związku z ubieganiem się o sfinansowanie tego kształcenia ze środków KFS;</a:t>
            </a:r>
          </a:p>
          <a:p>
            <a:pPr marL="342900" indent="-342900" algn="just"/>
            <a:endParaRPr lang="pl-PL" sz="2000" dirty="0"/>
          </a:p>
          <a:p>
            <a:pPr marL="342900" indent="-342900" algn="just"/>
            <a:endParaRPr lang="pl-PL" sz="2000" dirty="0"/>
          </a:p>
          <a:p>
            <a:pPr marL="342900" indent="-342900" algn="just">
              <a:buFont typeface="Wingdings" pitchFamily="2" charset="2"/>
              <a:buChar char="§"/>
            </a:pPr>
            <a:endParaRPr lang="pl-PL" sz="2000" dirty="0"/>
          </a:p>
          <a:p>
            <a:pPr marL="342900" indent="-342900" algn="just">
              <a:buFontTx/>
              <a:buChar char="-"/>
            </a:pPr>
            <a:endParaRPr lang="pl-PL" sz="2000" b="1" dirty="0"/>
          </a:p>
          <a:p>
            <a:pPr marL="342900" indent="-342900" algn="just">
              <a:buFontTx/>
              <a:buChar char="-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273868" y="1196752"/>
            <a:ext cx="864108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ctr">
              <a:lnSpc>
                <a:spcPct val="150000"/>
              </a:lnSpc>
            </a:pPr>
            <a:r>
              <a:rPr lang="pl-PL" sz="2600" b="1" dirty="0"/>
              <a:t>Poziom dofinansowania KFS</a:t>
            </a:r>
          </a:p>
          <a:p>
            <a:pPr marL="342900"/>
            <a:r>
              <a:rPr lang="pl-PL" sz="2000" b="1" dirty="0"/>
              <a:t>Kwota przyznana na szkolenie dla 1 pracownika nie może przekroczyć w danym roku 300% przeciętnego wynagrodzenia </a:t>
            </a:r>
          </a:p>
          <a:p>
            <a:pPr marL="342900" algn="ctr">
              <a:lnSpc>
                <a:spcPct val="150000"/>
              </a:lnSpc>
            </a:pPr>
            <a:endParaRPr lang="pl-PL" sz="1000" b="1" dirty="0"/>
          </a:p>
          <a:p>
            <a:pPr marL="342900"/>
            <a:r>
              <a:rPr lang="pl-PL" sz="1000" b="1" dirty="0"/>
              <a:t>	</a:t>
            </a:r>
            <a:r>
              <a:rPr lang="pl-PL" sz="2000" u="sng" dirty="0"/>
              <a:t>W przypadku pracodawców zatrudniających 10 i więcej osób </a:t>
            </a:r>
            <a:r>
              <a:rPr lang="pl-PL" sz="2000" dirty="0"/>
              <a:t>-  </a:t>
            </a:r>
          </a:p>
          <a:p>
            <a:pPr marL="342900"/>
            <a:r>
              <a:rPr lang="pl-PL" sz="2000" dirty="0"/>
              <a:t>          środki przyznane z KFS pokryją 80% kosztów kształcenia 	ustawicznego (wkład własny pracodawcy – 20%),</a:t>
            </a:r>
          </a:p>
          <a:p>
            <a:pPr marL="342900" indent="-342900" algn="just"/>
            <a:endParaRPr lang="pl-PL" sz="2000" dirty="0"/>
          </a:p>
          <a:p>
            <a:pPr marL="342900" indent="-342900"/>
            <a:r>
              <a:rPr lang="pl-PL" sz="2000" dirty="0"/>
              <a:t>		W przypadku </a:t>
            </a:r>
            <a:r>
              <a:rPr lang="pl-PL" sz="2000" dirty="0" err="1"/>
              <a:t>mikroprzedsiębiorstw</a:t>
            </a:r>
            <a:r>
              <a:rPr lang="pl-PL" sz="2000" dirty="0"/>
              <a:t> (przedsiębiorcy, który 	zatrudnia mniej niż 10 osób, a jego roczny obrót nie przekracza 2 	mln euro) – 100% dofinansowania	</a:t>
            </a:r>
          </a:p>
          <a:p>
            <a:pPr marL="342900" indent="-342900"/>
            <a:endParaRPr lang="pl-PL" sz="2000" dirty="0"/>
          </a:p>
          <a:p>
            <a:pPr marL="342900" indent="-342900" algn="just"/>
            <a:endParaRPr lang="pl-PL" sz="2000" dirty="0"/>
          </a:p>
          <a:p>
            <a:pPr marL="342900" indent="-342900" algn="just"/>
            <a:endParaRPr lang="pl-PL" sz="2000" dirty="0"/>
          </a:p>
        </p:txBody>
      </p:sp>
      <p:sp>
        <p:nvSpPr>
          <p:cNvPr id="5" name="Strzałka w prawo 4"/>
          <p:cNvSpPr/>
          <p:nvPr/>
        </p:nvSpPr>
        <p:spPr>
          <a:xfrm>
            <a:off x="539552" y="278092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  <a:p>
            <a:pPr algn="ctr"/>
            <a:r>
              <a:rPr lang="pl-PL" dirty="0"/>
              <a:t> </a:t>
            </a:r>
          </a:p>
        </p:txBody>
      </p:sp>
      <p:sp>
        <p:nvSpPr>
          <p:cNvPr id="7" name="Strzałka w prawo 6"/>
          <p:cNvSpPr/>
          <p:nvPr/>
        </p:nvSpPr>
        <p:spPr>
          <a:xfrm>
            <a:off x="467544" y="400506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273868" y="1556792"/>
            <a:ext cx="8641085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endParaRPr lang="pl-PL" sz="1000" b="1" dirty="0"/>
          </a:p>
          <a:p>
            <a:pPr marL="342900" indent="-342900" algn="ctr"/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Finansowanie kosztów kształcenia ustawicznego pracowników </a:t>
            </a:r>
          </a:p>
          <a:p>
            <a:pPr marL="342900" indent="-342900" algn="ctr"/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 i pracodawcy, udzielane pracodawcom  prowadzącym działalność gospodarczą stanowi </a:t>
            </a:r>
            <a:r>
              <a:rPr lang="pl-PL" sz="2400" b="1" i="1" dirty="0">
                <a:solidFill>
                  <a:srgbClr val="007434"/>
                </a:solidFill>
              </a:rPr>
              <a:t>pomoc de </a:t>
            </a:r>
            <a:r>
              <a:rPr lang="pl-PL" sz="2400" b="1" i="1" dirty="0" err="1">
                <a:solidFill>
                  <a:srgbClr val="007434"/>
                </a:solidFill>
              </a:rPr>
              <a:t>minimis</a:t>
            </a:r>
            <a:r>
              <a:rPr lang="pl-PL" sz="2400" b="1" i="1" dirty="0">
                <a:solidFill>
                  <a:srgbClr val="007434"/>
                </a:solidFill>
              </a:rPr>
              <a:t>.</a:t>
            </a:r>
            <a:r>
              <a:rPr lang="pl-PL" sz="2400" dirty="0"/>
              <a:t> </a:t>
            </a:r>
          </a:p>
          <a:p>
            <a:pPr marL="342900" indent="-342900" algn="ctr"/>
            <a:endParaRPr lang="pl-PL" sz="2400" dirty="0"/>
          </a:p>
          <a:p>
            <a:pPr marL="342900" indent="-342900" algn="just"/>
            <a:r>
              <a:rPr lang="pl-PL" sz="2400" dirty="0"/>
              <a:t>     Pomoc </a:t>
            </a:r>
            <a:r>
              <a:rPr lang="pl-PL" sz="2400" i="1" dirty="0"/>
              <a:t>de </a:t>
            </a:r>
            <a:r>
              <a:rPr lang="pl-PL" sz="2400" dirty="0" err="1"/>
              <a:t>minimis</a:t>
            </a:r>
            <a:r>
              <a:rPr lang="pl-PL" sz="2400" dirty="0"/>
              <a:t> to rodzaj wsparcia udzielanego przedsiębiorcom ze środków publicznych (np. budżetu jednostek samorządu terytorialnego, funduszy unijnych), którego maksymalna wielkość z różnych źródeł </a:t>
            </a:r>
            <a:r>
              <a:rPr lang="pl-PL" sz="2400" b="1" dirty="0"/>
              <a:t>nie może przekroczyć 200 tys. euro w okresie 3 kolejnych lat. </a:t>
            </a:r>
          </a:p>
          <a:p>
            <a:pPr marL="342900" indent="-342900"/>
            <a:endParaRPr lang="pl-PL" sz="2000" b="1" dirty="0"/>
          </a:p>
          <a:p>
            <a:pPr marL="342900" indent="-342900"/>
            <a:endParaRPr lang="pl-PL" sz="2000" b="1" i="1" dirty="0">
              <a:solidFill>
                <a:srgbClr val="007434"/>
              </a:solidFill>
            </a:endParaRPr>
          </a:p>
          <a:p>
            <a:pPr marL="342900" indent="-342900" algn="ctr"/>
            <a:endParaRPr lang="pl-PL" sz="2300" b="1" dirty="0">
              <a:solidFill>
                <a:srgbClr val="007434"/>
              </a:solidFill>
            </a:endParaRPr>
          </a:p>
          <a:p>
            <a:pPr marL="342900" indent="-342900" algn="just"/>
            <a:endParaRPr lang="pl-PL" sz="2000" dirty="0"/>
          </a:p>
          <a:p>
            <a:pPr marL="342900" indent="-342900"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273868" y="1124744"/>
            <a:ext cx="8641085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endParaRPr lang="pl-PL" sz="1000" b="1" dirty="0"/>
          </a:p>
          <a:p>
            <a:pPr marL="342900" indent="-342900" algn="ctr"/>
            <a:r>
              <a:rPr lang="pl-PL" sz="2400" b="1" dirty="0"/>
              <a:t>Jak ubiegać się o dofinansowanie z KFS?</a:t>
            </a:r>
          </a:p>
          <a:p>
            <a:pPr marL="342900" indent="-342900" algn="ctr"/>
            <a:endParaRPr lang="pl-PL" sz="24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pl-PL" sz="2000" dirty="0"/>
              <a:t>Powiatowy urząd pracy ogłasza nabór wniosków na sfinansowanie kosztów kształcenia ustawicznego na swojej stronie internetowej.</a:t>
            </a:r>
          </a:p>
          <a:p>
            <a:pPr marL="342900" indent="-342900">
              <a:buFont typeface="Wingdings" pitchFamily="2" charset="2"/>
              <a:buChar char="Ø"/>
            </a:pPr>
            <a:endParaRPr lang="pl-PL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pl-PL" sz="2000" dirty="0"/>
              <a:t>Wypełniony przez pracodawcę wniosek należy złożyć w powiatowym urzędzie pracy właściwym ze względu na siedzibę pracodawcy lub miejsce prowadzenia działalności gospodarczej.</a:t>
            </a:r>
          </a:p>
          <a:p>
            <a:pPr marL="342900" indent="-342900">
              <a:buFont typeface="Wingdings" pitchFamily="2" charset="2"/>
              <a:buChar char="Ø"/>
            </a:pPr>
            <a:endParaRPr lang="pl-PL" sz="2000" dirty="0"/>
          </a:p>
          <a:p>
            <a:pPr marL="342900" indent="-342900">
              <a:buFont typeface="Wingdings" pitchFamily="2" charset="2"/>
              <a:buChar char="Ø"/>
            </a:pPr>
            <a:r>
              <a:rPr lang="pl-PL" sz="2000" dirty="0"/>
              <a:t>W przypadku pozytywnego rozpatrzenia wniosku, z pracodawcą zostaje zawarta umowa na dofinansowanie ze środków KFS.</a:t>
            </a:r>
          </a:p>
          <a:p>
            <a:pPr marL="342900" indent="-342900"/>
            <a:endParaRPr lang="pl-PL" sz="2000" dirty="0"/>
          </a:p>
          <a:p>
            <a:pPr marL="342900" indent="-342900"/>
            <a:endParaRPr lang="pl-PL" sz="2000" b="1" i="1" dirty="0">
              <a:solidFill>
                <a:srgbClr val="007434"/>
              </a:solidFill>
            </a:endParaRPr>
          </a:p>
          <a:p>
            <a:pPr marL="342900" indent="-342900" algn="ctr"/>
            <a:endParaRPr lang="pl-PL" sz="2300" b="1" dirty="0">
              <a:solidFill>
                <a:srgbClr val="007434"/>
              </a:solidFill>
            </a:endParaRPr>
          </a:p>
          <a:p>
            <a:pPr marL="342900" indent="-342900" algn="just"/>
            <a:endParaRPr lang="pl-PL" sz="2000" dirty="0"/>
          </a:p>
          <a:p>
            <a:pPr marL="342900" indent="-342900"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611560" y="1340768"/>
            <a:ext cx="8064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dirty="0"/>
              <a:t>OBOWIĄZKI LEŻĄCE PO STRONIE PRACODAWCY</a:t>
            </a:r>
          </a:p>
        </p:txBody>
      </p:sp>
      <p:sp>
        <p:nvSpPr>
          <p:cNvPr id="8" name="Prostokąt 7"/>
          <p:cNvSpPr/>
          <p:nvPr/>
        </p:nvSpPr>
        <p:spPr>
          <a:xfrm>
            <a:off x="539552" y="2181202"/>
            <a:ext cx="8424936" cy="34778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000" dirty="0"/>
              <a:t> Wskazanie formy kształcenia ustawicznego oraz kosztów kształcenia na jednego uczestnika </a:t>
            </a:r>
          </a:p>
          <a:p>
            <a:endParaRPr lang="pl-PL" sz="2000" dirty="0"/>
          </a:p>
          <a:p>
            <a:pPr>
              <a:buFont typeface="Wingdings" pitchFamily="2" charset="2"/>
              <a:buChar char="§"/>
            </a:pPr>
            <a:r>
              <a:rPr lang="pl-PL" sz="2000" dirty="0"/>
              <a:t> Uzasadnienie wyboru realizatora usługi finansowanej z KFS, ze wskazaniem nazwy i siedziby realizatora, nazwy kształcenia ustawicznego i liczby godzin oraz </a:t>
            </a:r>
            <a:r>
              <a:rPr lang="pl-PL" sz="2000" b="1" dirty="0"/>
              <a:t>ceny usługi w porównaniu z podobnymi usługami oferowanymi na rynku</a:t>
            </a:r>
            <a:r>
              <a:rPr lang="pl-PL" sz="2000" dirty="0"/>
              <a:t>;</a:t>
            </a:r>
          </a:p>
          <a:p>
            <a:endParaRPr lang="pl-PL" sz="2000" dirty="0"/>
          </a:p>
          <a:p>
            <a:pPr>
              <a:buFont typeface="Wingdings" pitchFamily="2" charset="2"/>
              <a:buChar char="§"/>
            </a:pPr>
            <a:r>
              <a:rPr lang="pl-PL" sz="2000" dirty="0"/>
              <a:t> Podanie informacji o planach dotyczących dalszego zatrudnienia osób, które będą objęte kształceniem ustawicznym finansowanym ze środków KFS.</a:t>
            </a:r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611560" y="1196752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dirty="0"/>
              <a:t>OBOWIĄZKI LEŻĄCE PO STRONIE PRACODAWCY (c.d.) </a:t>
            </a:r>
          </a:p>
        </p:txBody>
      </p:sp>
      <p:sp>
        <p:nvSpPr>
          <p:cNvPr id="8" name="Prostokąt 7"/>
          <p:cNvSpPr/>
          <p:nvPr/>
        </p:nvSpPr>
        <p:spPr>
          <a:xfrm>
            <a:off x="539552" y="1822324"/>
            <a:ext cx="8424936" cy="37548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pl-PL" dirty="0"/>
          </a:p>
          <a:p>
            <a:pPr>
              <a:buFont typeface="Wingdings" pitchFamily="2" charset="2"/>
              <a:buChar char="§"/>
            </a:pPr>
            <a:r>
              <a:rPr lang="pl-PL" sz="2000" dirty="0"/>
              <a:t>Do wniosku należy dołączyć :</a:t>
            </a:r>
          </a:p>
          <a:p>
            <a:pPr>
              <a:buFont typeface="Wingdings" pitchFamily="2" charset="2"/>
              <a:buChar char="§"/>
            </a:pPr>
            <a:endParaRPr lang="pl-PL" sz="2000" dirty="0"/>
          </a:p>
          <a:p>
            <a:pPr lvl="1">
              <a:buFont typeface="Arial" pitchFamily="34" charset="0"/>
              <a:buChar char="•"/>
            </a:pPr>
            <a:r>
              <a:rPr lang="pl-PL" sz="2000" dirty="0"/>
              <a:t> kopię dokumentu potwierdzającego oznaczenie formy prawnej prowadzonej działalności w przypadku braku wpisu do KRS lub rejestru ewidencji gospodarczej;</a:t>
            </a:r>
          </a:p>
          <a:p>
            <a:pPr lvl="1">
              <a:buFont typeface="Arial" pitchFamily="34" charset="0"/>
              <a:buChar char="•"/>
            </a:pPr>
            <a:endParaRPr lang="pl-PL" sz="2000" dirty="0"/>
          </a:p>
          <a:p>
            <a:pPr lvl="1">
              <a:buFont typeface="Arial" pitchFamily="34" charset="0"/>
              <a:buChar char="•"/>
            </a:pPr>
            <a:r>
              <a:rPr lang="pl-PL" sz="2000" dirty="0"/>
              <a:t> wzór dokumentu wystawianego przez realizatora usługi potwierdzającego kompetencje nabyte przez uczestników kształcenia ustawicznego;</a:t>
            </a:r>
          </a:p>
          <a:p>
            <a:pPr lvl="1">
              <a:buFont typeface="Arial" pitchFamily="34" charset="0"/>
              <a:buChar char="•"/>
            </a:pPr>
            <a:endParaRPr lang="pl-PL" sz="2000" dirty="0"/>
          </a:p>
          <a:p>
            <a:pPr lvl="1">
              <a:buFont typeface="Arial" pitchFamily="34" charset="0"/>
              <a:buChar char="•"/>
            </a:pPr>
            <a:r>
              <a:rPr lang="pl-PL" sz="2000" dirty="0"/>
              <a:t> program kształcenia lub zakres egzaminu; </a:t>
            </a:r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1771</TotalTime>
  <Words>936</Words>
  <Application>Microsoft Office PowerPoint</Application>
  <PresentationFormat>Pokaz na ekranie (4:3)</PresentationFormat>
  <Paragraphs>174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Trebuchet MS</vt:lpstr>
      <vt:lpstr>Wingdings</vt:lpstr>
      <vt:lpstr>Wingdings 2</vt:lpstr>
      <vt:lpstr>Wielkomiejski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Kurpisz</dc:creator>
  <cp:lastModifiedBy>Powiatowy Urząd Pracy Golub-Dobrzyń</cp:lastModifiedBy>
  <cp:revision>195</cp:revision>
  <cp:lastPrinted>2023-10-25T07:45:13Z</cp:lastPrinted>
  <dcterms:created xsi:type="dcterms:W3CDTF">2015-12-04T07:38:32Z</dcterms:created>
  <dcterms:modified xsi:type="dcterms:W3CDTF">2023-10-25T07:57:44Z</dcterms:modified>
</cp:coreProperties>
</file>