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8" r:id="rId5"/>
    <p:sldId id="257" r:id="rId6"/>
    <p:sldId id="259" r:id="rId7"/>
    <p:sldId id="264" r:id="rId8"/>
    <p:sldId id="265" r:id="rId9"/>
    <p:sldId id="261" r:id="rId10"/>
    <p:sldId id="262" r:id="rId11"/>
    <p:sldId id="266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9F51A-4249-4E25-F456-4D369D21D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43E26F-9DCC-6ACF-C863-1BFE5C564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724937-A330-E12B-5BC6-F4286F30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6A588-4DA2-7C83-733A-94B1C164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A2F495-6DA2-AEA5-E438-C99E7A528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319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5019E-86E2-ED76-F531-976E13ACF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5C3167C-ADC5-F3A2-4D72-982E9DCB4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3B83CF-10EE-5BE3-422D-FD74BD3C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53BCAC-D74B-EC73-0A47-BF956ABF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E0784E-1401-2C65-8B58-D6A30353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022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E97876D-69A4-88BB-8033-F0E5A735C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D3514A5-997B-F6F2-0E39-5C4F620F3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D81378-E150-824B-F7D5-FB40548F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8DBD01-4356-30A7-2CD1-16B3BE01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D20ADA-0F94-1BC8-96B8-0AA48031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574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8DAAF1-525E-4A01-8A45-5CBA4834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76BB74-0FA0-4332-13CA-496ACE2DD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5D78E-94BA-2A08-AAFB-46A663B4E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8830C6-D32A-DDAE-68DC-37790C4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937997-6727-A2FA-1D5B-A28A3408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5642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E37FC1-61CF-EEC0-DE05-F6230381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47D1C5-71F4-0F4A-4FC1-B416E6FD9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48C767-D9C3-67C5-4242-CA516910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79CCC9-112C-AA1A-EA1B-EAA8AB0A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0E0F5E-3437-36C6-D3F8-46A578E7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318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0AC291-E8AB-EAA3-EF76-94EA2C8B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7E84C1-0852-A6AB-86AC-0EE4B15CC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796ABC-4268-B9D9-F3A7-59B56158A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881B82A-D5B3-C290-48E9-2A9FD7D1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2FFAAE-852D-E3EE-030E-66E5E56E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57613D-F172-CBA4-2867-1AAEE203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276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CCD6C-6D37-21B6-0715-C5BD799A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A177E6-2BAF-CF78-CC8A-34889EE73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D5C3C49-F1A2-5A94-00C0-7D8297608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1813367-DE11-448C-C154-2B286CE27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096CD2D-0CCF-275D-26BD-F6F796B94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F1DB97-88A2-3C39-2C9A-9C589EDC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7400DAE-D6BA-2B72-40A4-B5ADEFB2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332A065-08CC-10AE-1CBE-70058AC0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748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282733-5DA3-6191-D63E-B9C015E9C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0B8703-D7E6-5FE7-99EB-AB34B93F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C0BD42-D97C-C9E7-B9BB-3D79BC98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DEBC735-2D7C-61A1-A3A1-54EC3249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460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61B161-1D9C-FA28-10D7-C1A27FB4F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050F39-FD6F-92FD-EFAE-D29617B5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F96A96-4125-1081-EF93-85D6043D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457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E5887-69EB-C648-7583-0C21F4733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5B00A0-97C9-4FF7-8D09-99295B11C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CF6D86-B759-F57E-BC5E-953CAC6DD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BD3E96-4E57-9632-E32C-A43B8AAE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A8BA3D-1454-B8ED-CA04-14BCC3CE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F0EF820-4E18-E1B0-D92F-15482210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096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2B50D0-FEB0-7A66-AE72-69E8F4110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036B982-412D-F186-48DB-0C01D54A1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7753D4-7B5F-13D7-4CD7-5250460C8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6E9193-D558-D3C5-27B2-BC50B97E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4CCF5E-65B8-8AC5-C625-B64547FC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37340F-0D21-D737-8FB4-CF24988F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2211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ABE604D-60DF-3C11-A639-1CF687D6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47581BF-90D7-74F7-BB0D-EC8653A16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9B4697-856A-CC3F-121D-0E234BF36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1F6E-6C42-4793-8A00-3DA0CCBAE46E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B3BBAA-CCE0-91D7-275A-B52CA90F1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9AC9E1-5BA6-D836-F4D6-D41B33934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890EA-95C0-43EF-BEC6-DE1E5CC3717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78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lok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E3BE38C4-E6A0-8F84-869D-4063F458A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Podniesienie aktywności zawodowej klientów publicznych służb zatrudnienia </a:t>
            </a:r>
            <a:br>
              <a:rPr lang="pl-PL" sz="3600" b="1" dirty="0"/>
            </a:br>
            <a:r>
              <a:rPr lang="pl-PL" sz="3600" b="1" dirty="0"/>
              <a:t>– PUP w Golubiu-Dobrzyniu (I)  </a:t>
            </a: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493AA4C1-8676-6B98-5A1C-6596FC7DD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i="1" dirty="0"/>
              <a:t>Program Fundusze Europejskie dla Kujaw i Pomorza 2021-2027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55C374D-38C9-9B93-5AD1-1C5E611E4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163" y="613673"/>
            <a:ext cx="8857673" cy="58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32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30BDC-5E12-FE9C-3A13-93AEA82AC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C94DA6-5CD8-56EF-09CF-F81BCDD06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Ocena kompetencji cyfrowych:</a:t>
            </a:r>
          </a:p>
          <a:p>
            <a:pPr marL="0" indent="0">
              <a:buNone/>
            </a:pPr>
            <a:r>
              <a:rPr lang="pl-PL" dirty="0"/>
              <a:t>Zgodnie z zapisami Gwarancji dla Młodzieży, wśród bezrobotnych poniżej 30 roku    życia zostanie przeprowadzona ocena kompetencji cyfrowych na podstawie ankiety przygotowanej przez Departament Rynku Pracy </a:t>
            </a:r>
            <a:r>
              <a:rPr lang="pl-PL" dirty="0" err="1"/>
              <a:t>MRiPS</a:t>
            </a:r>
            <a:r>
              <a:rPr lang="pl-PL" dirty="0"/>
              <a:t> zmodyfikowanej przez PUP</a:t>
            </a:r>
          </a:p>
          <a:p>
            <a:pPr marL="0" indent="0">
              <a:buNone/>
            </a:pPr>
            <a:r>
              <a:rPr lang="pl-PL" dirty="0"/>
              <a:t>Wyniki ankiety: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Wynik bardzo dobry – przesłanka do odstąpienia od szkolenia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Wynik dobry – szkolenie dla zaawansowanych, jeżeli klient wyrazi chęć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Wynik przeciętny i poniżej – szkolenie obowiązkowe</a:t>
            </a:r>
          </a:p>
          <a:p>
            <a:pPr marL="0" indent="0">
              <a:buNone/>
            </a:pPr>
            <a:r>
              <a:rPr lang="pl-PL" dirty="0"/>
              <a:t>Szkolenie powinno być potwierdzone zaświadczeniem lub innym dokumentem potwierdzającym ukończenie szkolenia i uzyskanie kwalifikacji. Zalecane jest przeprowadzenia szkolenia przed rozpoczęciem formy wsparcia.</a:t>
            </a:r>
          </a:p>
        </p:txBody>
      </p:sp>
    </p:spTree>
    <p:extLst>
      <p:ext uri="{BB962C8B-B14F-4D97-AF65-F5344CB8AC3E}">
        <p14:creationId xmlns:p14="http://schemas.microsoft.com/office/powerpoint/2010/main" val="17363945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0A69A-7E2C-9D13-A7E5-A028C89C4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1DFAB-B677-0703-D59A-B36D18C09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6200" b="1" dirty="0">
                <a:effectLst/>
              </a:rPr>
              <a:t>Ośrodek Wsparcia Inicjatyw Pozarządowych TŁOK </a:t>
            </a:r>
          </a:p>
          <a:p>
            <a:r>
              <a:rPr lang="pl-PL" sz="4400" dirty="0">
                <a:effectLst/>
              </a:rPr>
              <a:t>OWES TŁOK jest prowadzony przez Stowarzyszenie Kujawsko-Pomorski Ośrodek Wsparcia Inicjatyw Pozarządowych TŁOK. Jest to organizacja </a:t>
            </a:r>
            <a:r>
              <a:rPr lang="pl-PL" sz="4400" b="1" dirty="0">
                <a:effectLst/>
              </a:rPr>
              <a:t>wspierająca, służąca rozwojowi i budowie</a:t>
            </a:r>
            <a:r>
              <a:rPr lang="pl-PL" sz="4400" dirty="0">
                <a:effectLst/>
              </a:rPr>
              <a:t> </a:t>
            </a:r>
            <a:r>
              <a:rPr lang="pl-PL" sz="4400" b="1" dirty="0">
                <a:effectLst/>
              </a:rPr>
              <a:t>sektora organizacji pozarządowych</a:t>
            </a:r>
            <a:r>
              <a:rPr lang="pl-PL" sz="4400" dirty="0">
                <a:effectLst/>
              </a:rPr>
              <a:t> oraz </a:t>
            </a:r>
            <a:r>
              <a:rPr lang="pl-PL" sz="4400" b="1" dirty="0">
                <a:effectLst/>
              </a:rPr>
              <a:t>współpracy międzysektorowej</a:t>
            </a:r>
            <a:r>
              <a:rPr lang="pl-PL" sz="4400" dirty="0">
                <a:effectLst/>
              </a:rPr>
              <a:t>, której celem jest wzmocnienie kapitałów społecznego, kulturowego i ekonomicznego w społecznościach lokalnych dla dobra mieszkanek i mieszkańców regionu.</a:t>
            </a:r>
            <a:endParaRPr lang="pl-PL" sz="4400" dirty="0"/>
          </a:p>
          <a:p>
            <a:r>
              <a:rPr lang="pl-PL" sz="4400" dirty="0">
                <a:effectLst/>
              </a:rPr>
              <a:t>Ośrodek Wsparcia Ekonomii Społecznej ma na celu </a:t>
            </a:r>
            <a:r>
              <a:rPr lang="pl-PL" sz="4400" b="1" dirty="0">
                <a:effectLst/>
              </a:rPr>
              <a:t>rozwój przedsiębiorczości społecznej</a:t>
            </a:r>
            <a:r>
              <a:rPr lang="pl-PL" sz="4400" dirty="0">
                <a:effectLst/>
              </a:rPr>
              <a:t> na terenie siedmiu powiatów województwa kujawsko-pomorskiego (p. brodnicki, golubsko-dobrzyński, grudziądzki, m. Grudziądz, świecki, rypiński, wąbrzeski). </a:t>
            </a:r>
          </a:p>
          <a:p>
            <a:pPr>
              <a:spcAft>
                <a:spcPts val="800"/>
              </a:spcAft>
            </a:pPr>
            <a:r>
              <a:rPr lang="pl-PL" sz="4400" dirty="0">
                <a:effectLst/>
              </a:rPr>
              <a:t>Oferta OWES TŁOK: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4400" b="1" dirty="0">
                <a:effectLst/>
              </a:rPr>
              <a:t>Dla początkujących organizacji pozarządowych, grup inicjatywnych,</a:t>
            </a:r>
            <a:endParaRPr lang="pl-PL" sz="4400" dirty="0">
              <a:effectLst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4400" b="1" dirty="0" err="1">
                <a:effectLst/>
              </a:rPr>
              <a:t>Mikrogranty</a:t>
            </a:r>
            <a:r>
              <a:rPr lang="pl-PL" sz="4400" b="1" dirty="0">
                <a:effectLst/>
              </a:rPr>
              <a:t> do 5000 zł,</a:t>
            </a:r>
            <a:r>
              <a:rPr lang="pl-PL" sz="4400" dirty="0">
                <a:effectLst/>
              </a:rPr>
              <a:t> które można przeznaczyć na m.in. na działania przygotowujące organizacje pozarządowe do ekonomizacji (np. prowadzenia odpłatnej działalności statutowej lub działalności gospodarczej) - w tym szkolenia dla kadry, działania służące testowaniu produktu/usługi)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Szkoła Ekonomii Społecznej</a:t>
            </a:r>
            <a:r>
              <a:rPr lang="pl-PL" sz="4400" dirty="0">
                <a:effectLst/>
              </a:rPr>
              <a:t> – cykl szkoleń dla liderów organizacji pozarządowych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Spotkania animacyjne/edukacyjne</a:t>
            </a:r>
            <a:r>
              <a:rPr lang="pl-PL" sz="4400" dirty="0">
                <a:effectLst/>
              </a:rPr>
              <a:t> – z przedstawicielami NGO, samorządu, instytucji rynku pracy, pomocy i integracji społecznej, liderami/</a:t>
            </a:r>
            <a:r>
              <a:rPr lang="pl-PL" sz="4400" dirty="0" err="1">
                <a:effectLst/>
              </a:rPr>
              <a:t>kami</a:t>
            </a:r>
            <a:r>
              <a:rPr lang="pl-PL" sz="4400" dirty="0">
                <a:effectLst/>
              </a:rPr>
              <a:t> lokalnymi, grupami inicjatywnymi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Wizyty studyjne</a:t>
            </a:r>
            <a:r>
              <a:rPr lang="pl-PL" sz="4400" dirty="0">
                <a:effectLst/>
              </a:rPr>
              <a:t> przedstawiające dobre praktyki podmiotów ekonomii społecznej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l-PL" sz="4400" b="1" dirty="0">
                <a:effectLst/>
              </a:rPr>
              <a:t>Dla organizacji pozarządowych ekonomizujących swoją działalność, spółek non profit, spółdzielni socjalnych (przedsiębiorstw społecznych)</a:t>
            </a:r>
            <a:endParaRPr lang="pl-PL" sz="4400" dirty="0">
              <a:effectLst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Wizyty studyjne</a:t>
            </a:r>
            <a:r>
              <a:rPr lang="pl-PL" sz="4400" dirty="0">
                <a:effectLst/>
              </a:rPr>
              <a:t> w siedzibach przedsiębiorstw społecznych i firm komercyjnych 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Vouchery</a:t>
            </a:r>
            <a:r>
              <a:rPr lang="pl-PL" sz="4400" dirty="0">
                <a:effectLst/>
              </a:rPr>
              <a:t> służące wzmocnieniu kompetencji biznesowych np. udział w targach, szkoleniach branżowych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4400" b="1" dirty="0">
                <a:effectLst/>
              </a:rPr>
              <a:t>Dotacje na utworzenie miejsc pracy oraz wsparcie pomostowe i kursy/szkolenia zawodowe</a:t>
            </a:r>
            <a:r>
              <a:rPr lang="pl-PL" sz="4400" dirty="0">
                <a:effectLst/>
              </a:rPr>
              <a:t> dla zatrudnianych osób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4400" dirty="0">
                <a:effectLst/>
              </a:rPr>
              <a:t>Dotacje są przekazywane na tworzenie miejsc pracy w stowarzyszeniach, fundacjach, spółdzielniach, spółkach non profit między innymi dla: osób niepełnosprawnych,</a:t>
            </a:r>
            <a:r>
              <a:rPr lang="pl-PL" sz="4400" dirty="0"/>
              <a:t> </a:t>
            </a:r>
            <a:r>
              <a:rPr lang="pl-PL" sz="4400" dirty="0">
                <a:effectLst/>
              </a:rPr>
              <a:t>osób bezrobotnych,</a:t>
            </a:r>
            <a:r>
              <a:rPr lang="pl-PL" sz="4400" dirty="0"/>
              <a:t> </a:t>
            </a:r>
            <a:r>
              <a:rPr lang="pl-PL" sz="4400" dirty="0">
                <a:effectLst/>
              </a:rPr>
              <a:t>osób ubogich pracujących,</a:t>
            </a:r>
            <a:r>
              <a:rPr lang="pl-PL" sz="4400" dirty="0"/>
              <a:t> </a:t>
            </a:r>
            <a:r>
              <a:rPr lang="pl-PL" sz="4400" dirty="0">
                <a:effectLst/>
              </a:rPr>
              <a:t>osób uprawnionych do korzystania z pomocy społecznej.</a:t>
            </a:r>
          </a:p>
          <a:p>
            <a:r>
              <a:rPr lang="pl-PL" sz="4400" dirty="0">
                <a:effectLst/>
              </a:rPr>
              <a:t>Więcej o Tłoku na stronie </a:t>
            </a:r>
            <a:r>
              <a:rPr lang="pl-PL" sz="4400" dirty="0">
                <a:effectLst/>
                <a:hlinkClick r:id="rId2"/>
              </a:rPr>
              <a:t>www.tlok.pl</a:t>
            </a:r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9891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BC3FC1-F6D5-3498-EA5F-943248A7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i="1" dirty="0">
                <a:solidFill>
                  <a:schemeClr val="accent1"/>
                </a:solidFill>
              </a:rPr>
              <a:t>Program Fundusze Europejskie dla Kujaw i Pomorza 2021-2027</a:t>
            </a:r>
            <a:endParaRPr lang="pl-PL" sz="24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83F4F7-E580-0DA5-9DE6-B96EDA148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3300" dirty="0"/>
              <a:t>Głównym celem programu jest wzmocnienie i efektywne wykorzystanie potencjału gospodarczego i społecznego regionu, sprzyjanie zintegrowanemu, zrównoważonemu i inteligentnemu rozwojowi województwa kujawsko-pomorskiego, ukierunkowanemu na wysoką jakość życia i bezpieczeństwo jego mieszkańców. </a:t>
            </a:r>
          </a:p>
          <a:p>
            <a:r>
              <a:rPr lang="pl-PL" u="sng" dirty="0"/>
              <a:t>Priorytety: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rzecz wzrostu innowacyjności i konkurencyjności regionu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dla czystej energii i ochrony środowiska regionu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zrównoważony transport miejski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rzecz spójności i dostępności komunikacyjnej regionu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wzmacnianie potencjałów endogenicznych regionów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rzecz zwiększania dostępności regionalnej infrastruktury dla mieszkańców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rozwój lokalny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Fundusze europejskie na wsparcia w obszarze rynku pracy, edukacji i włączania społecznego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Pomoc techniczna (EFRR)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Pomoc techniczna (EFS+)</a:t>
            </a:r>
          </a:p>
          <a:p>
            <a:pPr marL="514350" indent="-514350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62815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43E65C-E758-9B9D-19B0-D4805E05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442"/>
            <a:ext cx="10515600" cy="1285246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accent1"/>
                </a:solidFill>
              </a:rPr>
              <a:t>Podniesienie aktywności zawodowej klientów publicznych służb zatrudnienia </a:t>
            </a:r>
            <a:br>
              <a:rPr lang="pl-PL" sz="2400" b="1" i="1" dirty="0">
                <a:solidFill>
                  <a:schemeClr val="accent1"/>
                </a:solidFill>
              </a:rPr>
            </a:br>
            <a:r>
              <a:rPr lang="pl-PL" sz="2400" b="1" i="1" dirty="0">
                <a:solidFill>
                  <a:schemeClr val="accent1"/>
                </a:solidFill>
              </a:rPr>
              <a:t>– PUP w Golubiu-Dobrzyniu (I)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06EE9D-A679-03CF-35B1-89EF5E508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/>
              <a:t>Okres realizacji projektu: </a:t>
            </a:r>
          </a:p>
          <a:p>
            <a:pPr marL="0" indent="0">
              <a:buNone/>
            </a:pPr>
            <a:r>
              <a:rPr lang="pl-PL" dirty="0"/>
              <a:t>			01.06.2023 r. – 30.06.2024 r</a:t>
            </a:r>
            <a:r>
              <a:rPr lang="pl-PL" sz="1600" dirty="0"/>
              <a:t>. (planowane jest jednak wydłużenie okresu realizacji projektu do 30.06.2025 r.)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Wartość projektu w 2023 r.:</a:t>
            </a:r>
          </a:p>
          <a:p>
            <a:pPr marL="0" indent="0">
              <a:buNone/>
            </a:pPr>
            <a:r>
              <a:rPr lang="pl-PL" dirty="0"/>
              <a:t>				1 671 788,18 zł</a:t>
            </a:r>
          </a:p>
          <a:p>
            <a:pPr marL="0" indent="0">
              <a:buNone/>
            </a:pPr>
            <a:r>
              <a:rPr lang="pl-PL" dirty="0"/>
              <a:t>Wkład EFS: 1 421 019,97 zł</a:t>
            </a:r>
          </a:p>
          <a:p>
            <a:pPr marL="0" indent="0">
              <a:buNone/>
            </a:pPr>
            <a:r>
              <a:rPr lang="pl-PL" dirty="0"/>
              <a:t>Wkład krajowy: 250 768,21 zł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b="1" dirty="0"/>
              <a:t>Wartość projektu w 2024 r.: </a:t>
            </a:r>
          </a:p>
          <a:p>
            <a:pPr marL="0" indent="0">
              <a:buNone/>
            </a:pPr>
            <a:r>
              <a:rPr lang="pl-PL" dirty="0"/>
              <a:t>				319 866,00 zł</a:t>
            </a:r>
          </a:p>
          <a:p>
            <a:pPr marL="0" indent="0">
              <a:buNone/>
            </a:pPr>
            <a:r>
              <a:rPr lang="pl-PL" dirty="0"/>
              <a:t>Wkład EFS: 271 886,10 zł</a:t>
            </a:r>
          </a:p>
          <a:p>
            <a:pPr marL="0" indent="0">
              <a:buNone/>
            </a:pPr>
            <a:r>
              <a:rPr lang="pl-PL" dirty="0"/>
              <a:t>Wkład krajowy: 47 979,90 zł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0195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3DBBD42-0F83-9319-711D-7598A9D1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accent1"/>
                </a:solidFill>
              </a:rPr>
              <a:t>Podniesienie aktywności zawodowej klientów publicznych służb zatrudnienia </a:t>
            </a:r>
            <a:br>
              <a:rPr lang="pl-PL" sz="2400" b="1" i="1" dirty="0">
                <a:solidFill>
                  <a:schemeClr val="accent1"/>
                </a:solidFill>
              </a:rPr>
            </a:br>
            <a:r>
              <a:rPr lang="pl-PL" sz="2400" b="1" i="1" dirty="0">
                <a:solidFill>
                  <a:schemeClr val="accent1"/>
                </a:solidFill>
              </a:rPr>
              <a:t>– PUP w Golubiu-Dobrzyniu (I) </a:t>
            </a:r>
            <a:endParaRPr lang="pl-PL" sz="24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C64E43-F513-B55A-39D2-AAAE641ED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 celu zapewnienia ciągłości dostępu dla uczestników do różnych form wsparcia w nowej perspektywie finansowej przez cały rok kalendarzowy realizowanych będzie 6 projektów:</a:t>
            </a:r>
          </a:p>
          <a:p>
            <a:pPr marL="0" indent="0">
              <a:buNone/>
            </a:pPr>
            <a:endParaRPr lang="pl-PL" dirty="0"/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01.06.2023 – 30.06.2024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01.01.2024 – 30.06.2025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01.01.2025 – 30.06.2026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01.01.2026 – 30.06.2027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01.01.2027 – 30.06.2028</a:t>
            </a:r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pl-PL" sz="2800" dirty="0"/>
              <a:t>01.01.2028 – 30.06.2029</a:t>
            </a:r>
          </a:p>
        </p:txBody>
      </p:sp>
    </p:spTree>
    <p:extLst>
      <p:ext uri="{BB962C8B-B14F-4D97-AF65-F5344CB8AC3E}">
        <p14:creationId xmlns:p14="http://schemas.microsoft.com/office/powerpoint/2010/main" val="1826523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71A43A29-BA02-C213-85AC-4978AF091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252539"/>
            <a:ext cx="10516511" cy="4352921"/>
          </a:xfrm>
          <a:prstGeom prst="rect">
            <a:avLst/>
          </a:prstGeom>
        </p:spPr>
      </p:pic>
      <p:sp>
        <p:nvSpPr>
          <p:cNvPr id="3" name="Tytuł 2">
            <a:extLst>
              <a:ext uri="{FF2B5EF4-FFF2-40B4-BE49-F238E27FC236}">
                <a16:creationId xmlns:a16="http://schemas.microsoft.com/office/drawing/2014/main" id="{11FD14A4-6C62-4F1C-8B68-377416632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42C482-2E91-06A1-ACD6-E91A4691B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projektach udzielane będzie wsparcie dopasowane do indywidualnych potrzeb, zgodnie z instrumentami i usługami rynku pracy wynikającymi z ustawy o promocji zatrudnienia i instytucjach rynku pracy, z wyłączeniem robót publicznych</a:t>
            </a:r>
          </a:p>
          <a:p>
            <a:r>
              <a:rPr lang="pl-PL" dirty="0"/>
              <a:t>Działania będą skierowane w szczególności do osób znajdujących się w trudnej sytuacji na rynku pracy (60% uczestników projektu), w tym: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Kobiet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Osób młodych w wieku od 18 do 29 lat (co najmniej 30% uczestników projektu)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Osób z niepełnosprawnościami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Osób w wieku powyżej 50 roku życia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Osób długotrwale bezrobotnych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Osób o niskich kwalifikacjach</a:t>
            </a:r>
          </a:p>
        </p:txBody>
      </p:sp>
    </p:spTree>
    <p:extLst>
      <p:ext uri="{BB962C8B-B14F-4D97-AF65-F5344CB8AC3E}">
        <p14:creationId xmlns:p14="http://schemas.microsoft.com/office/powerpoint/2010/main" val="3722029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2864FC64-5C29-8124-9670-8E9702AE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5CF314-8D45-FEF2-A7E6-E026D841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u="sng" dirty="0"/>
              <a:t>Liczba uczestników ogółem: 136 osób</a:t>
            </a:r>
          </a:p>
          <a:p>
            <a:r>
              <a:rPr lang="pl-PL" u="sng" dirty="0"/>
              <a:t>Formy wsparcia: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Poradnictwo zawodowe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Pośrednictwo pracy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Staże (86 osób)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Środki na podjęcie działalności gospodarczej (max. 30.000,00 zł; 13 osób)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Wyposażenie lub doposażenie stanowiska pracy (max. 30.000,00 zł; 12 osób)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Prace interwencyjne (15 osób)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Bon na zasiedlenie (10 osób)</a:t>
            </a:r>
          </a:p>
        </p:txBody>
      </p:sp>
    </p:spTree>
    <p:extLst>
      <p:ext uri="{BB962C8B-B14F-4D97-AF65-F5344CB8AC3E}">
        <p14:creationId xmlns:p14="http://schemas.microsoft.com/office/powerpoint/2010/main" val="2521064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F9BA6-B467-68A5-B808-ADFECEDD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6F5CC1-9BDB-FB4F-A6AD-7C9112986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	</a:t>
            </a:r>
            <a:r>
              <a:rPr lang="pl-PL" b="1" u="sng" dirty="0"/>
              <a:t>Umiejętności niezbędne na zielonych miejscach pracy</a:t>
            </a:r>
          </a:p>
          <a:p>
            <a:r>
              <a:rPr lang="pl-PL" dirty="0"/>
              <a:t>Rozwój zielonej gospodarki stwarza perspektywy pracy w nowych branżach związanych z energetyką (energetyka odnawialna), budownictwem (z wykorzystaniem technologii niskoemisyjnych lub zeroemisyjnych), adaptacją do zmian klimatu, gospodarką odpadami i ochroną środowiska (perspektywy zatrudnienia w firmach zajmujących się budową lub usprawnieniami infrastruktury zarządzania zasobami wody i odpadami, a także w zawodach związanych z zazielenianiem przestrzeni publicznej i ochroną bioróżnorodności). </a:t>
            </a:r>
          </a:p>
        </p:txBody>
      </p:sp>
    </p:spTree>
    <p:extLst>
      <p:ext uri="{BB962C8B-B14F-4D97-AF65-F5344CB8AC3E}">
        <p14:creationId xmlns:p14="http://schemas.microsoft.com/office/powerpoint/2010/main" val="5139083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6BA44-333A-14DD-5F43-9A545F7B5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58A022-DDAA-AAFD-856C-8E3D91687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pl-PL" sz="2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Umiejętności w zawodach związanych z usługami opiekuńczymi i zdrowotnymi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 uwagi na trendy demograficzne (starzenie się społeczeństwa) osoby poszukujące pracy powinny zwrócić się w kierunku nabywania umiejętności w sektorach usług skierowanych do osób starszych (szeroko rozumianego sektora usług zdrowotnych i opiekuńczych). Analizy na poziomie europejskim pokazują, że coraz bardziej deficytowe będą stawały się zawody związane z opieką nad osobami starszymi i niepełnosprawnymi.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7752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1586E9-5A1A-4876-F9F5-3ADD732C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Podniesienie aktywności zawodowej klientów publicznych służb zatrudnienia </a:t>
            </a:r>
            <a:b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400" b="1" i="1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– PUP w Golubiu-Dobrzyniu (I)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0ADE0A-A2EC-6A7F-C943-BBE5FF99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74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/>
              <a:t>Umiejętności cyfrowe</a:t>
            </a:r>
          </a:p>
          <a:p>
            <a:r>
              <a:rPr lang="pl-PL" dirty="0"/>
              <a:t>Dynamiczny postęp w zakresie rozwoju technologii cyfrowych ma coraz bardziej widoczne konsekwencje zarówno w gospodarce, jak i w życiu codziennym, dlatego tak ważny jest rozwój umiejętności cyfrowych. Cyfryzacja to szansa na dobrą i godną pracę dla osób, które kształcą się na kierunkach matematycznych, informatycznych, elektronicznych, </a:t>
            </a:r>
            <a:r>
              <a:rPr lang="pl-PL" dirty="0" err="1"/>
              <a:t>mechatronicznych</a:t>
            </a:r>
            <a:r>
              <a:rPr lang="pl-PL" dirty="0"/>
              <a:t>, chemicznych lub w innych naukach ścichłych. Każda młoda osoba powinna dysponować pewnym minimalnym przygotowaniem w zakresie kompetencji cyfrowych.</a:t>
            </a:r>
          </a:p>
        </p:txBody>
      </p:sp>
    </p:spTree>
    <p:extLst>
      <p:ext uri="{BB962C8B-B14F-4D97-AF65-F5344CB8AC3E}">
        <p14:creationId xmlns:p14="http://schemas.microsoft.com/office/powerpoint/2010/main" val="4229587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1150</Words>
  <Application>Microsoft Office PowerPoint</Application>
  <PresentationFormat>Panoramiczny</PresentationFormat>
  <Paragraphs>93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Motyw pakietu Office</vt:lpstr>
      <vt:lpstr>Podniesienie aktywności zawodowej klientów publicznych służb zatrudnienia  – PUP w Golubiu-Dobrzyniu (I)  </vt:lpstr>
      <vt:lpstr>Program Fundusze Europejskie dla Kujaw i Pomorza 2021-2027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  <vt:lpstr>Podniesienie aktywności zawodowej klientów publicznych służb zatrudnienia  – PUP w Golubiu-Dobrzyniu (I)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Podniesienie aktywności zawodowej klientów publicznych służb zatrudnienia  – PUP Golub-Dobrzyń (I)  </dc:title>
  <dc:creator>Monika Jarecka</dc:creator>
  <cp:lastModifiedBy>Monika Jarecka</cp:lastModifiedBy>
  <cp:revision>15</cp:revision>
  <cp:lastPrinted>2023-10-25T08:50:11Z</cp:lastPrinted>
  <dcterms:created xsi:type="dcterms:W3CDTF">2023-06-14T12:12:06Z</dcterms:created>
  <dcterms:modified xsi:type="dcterms:W3CDTF">2023-10-25T08:55:49Z</dcterms:modified>
</cp:coreProperties>
</file>